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</p:sldIdLst>
  <p:sldSz cy="5143500" cx="9144000"/>
  <p:notesSz cx="6858000" cy="9144000"/>
  <p:embeddedFontLst>
    <p:embeddedFont>
      <p:font typeface="Proxima Nova"/>
      <p:regular r:id="rId47"/>
      <p:bold r:id="rId48"/>
      <p:italic r:id="rId49"/>
      <p:boldItalic r:id="rId50"/>
    </p:embeddedFont>
    <p:embeddedFont>
      <p:font typeface="Alfa Slab One"/>
      <p:regular r:id="rId5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936D31E-94C4-4014-9BEA-067A9EBC0601}">
  <a:tblStyle styleId="{4936D31E-94C4-4014-9BEA-067A9EBC060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font" Target="fonts/ProximaNova-bold.fntdata"/><Relationship Id="rId47" Type="http://schemas.openxmlformats.org/officeDocument/2006/relationships/font" Target="fonts/ProximaNova-regular.fntdata"/><Relationship Id="rId49" Type="http://schemas.openxmlformats.org/officeDocument/2006/relationships/font" Target="fonts/ProximaNova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font" Target="fonts/AlfaSlabOne-regular.fntdata"/><Relationship Id="rId50" Type="http://schemas.openxmlformats.org/officeDocument/2006/relationships/font" Target="fonts/ProximaNova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4d6868682e_0_3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4d6868682e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4d6868682e_0_5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4d6868682e_0_5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4d6868682e_0_5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4d6868682e_0_5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d6868682e_0_5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4d6868682e_0_5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4d7df421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4d7df421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4d7df421c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4d7df421c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d88837e2f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4d88837e2f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d88837e2f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4d88837e2f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4d6868682e_0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4d6868682e_0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4d6868682e_0_3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4d6868682e_0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d6868682e_0_3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d6868682e_0_3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4d6868682e_0_4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4d6868682e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4d6868682e_0_4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4d6868682e_0_4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4d6868682e_0_3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4d6868682e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4d6868682e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4d6868682e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4d6868682e_0_4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4d6868682e_0_4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4d6868682e_0_4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34d6868682e_0_4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4d6868682e_0_5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4d6868682e_0_5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4d6868682e_0_4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4d6868682e_0_4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4d6868682e_0_4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4d6868682e_0_4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4d88837e2f_2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34d88837e2f_2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4d6868682e_0_2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4d6868682e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4d88837e2f_2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4d88837e2f_2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4d88837e2f_2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4d88837e2f_2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4d6868682e_0_5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34d6868682e_0_5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4d6868682e_0_5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34d6868682e_0_5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4d88837e2f_2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34d88837e2f_2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4d88837e2f_2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4d88837e2f_2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4d88837e2f_2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34d88837e2f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4d6868682e_0_5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4d6868682e_0_5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4d88837e2f_2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4d88837e2f_2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34d6868682e_0_5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34d6868682e_0_5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d6868682e_0_3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d6868682e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4d6868682e_0_5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4d6868682e_0_5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d6868682e_0_3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d6868682e_0_3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4d6868682e_0_2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4d6868682e_0_2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d6868682e_0_2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d6868682e_0_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d6868682e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d6868682e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4d6868682e_0_3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4d6868682e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6.png"/><Relationship Id="rId7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UVAMT 2025</a:t>
            </a:r>
            <a:endParaRPr sz="7200"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165827"/>
            <a:ext cx="8520600" cy="1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Opening Ceremony</a:t>
            </a:r>
            <a:endParaRPr sz="32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Will commence at 10:00am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ctrTitle"/>
          </p:nvPr>
        </p:nvSpPr>
        <p:spPr>
          <a:xfrm>
            <a:off x="311700" y="595975"/>
            <a:ext cx="72093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Assignments</a:t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9" name="Google Shape;119;p22"/>
          <p:cNvSpPr txBox="1"/>
          <p:nvPr/>
        </p:nvSpPr>
        <p:spPr>
          <a:xfrm>
            <a:off x="1184150" y="1641350"/>
            <a:ext cx="2373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Audrey Chen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Cailie Sun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Daron Chen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Darren Huang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Felix Mason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Zoe Chen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0" name="Google Shape;120;p22"/>
          <p:cNvSpPr txBox="1"/>
          <p:nvPr/>
        </p:nvSpPr>
        <p:spPr>
          <a:xfrm>
            <a:off x="6108350" y="1641350"/>
            <a:ext cx="2373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Aidan Lin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Mukund Marri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Ojasvi Ramani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Raina Gao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Sunmay Padiyar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1" name="Google Shape;121;p22"/>
          <p:cNvSpPr txBox="1"/>
          <p:nvPr/>
        </p:nvSpPr>
        <p:spPr>
          <a:xfrm>
            <a:off x="3646238" y="1641350"/>
            <a:ext cx="2373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Alex Chen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Andrew Wang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Eric Chen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Michael Znachonok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Nate Paul - </a:t>
            </a:r>
            <a:r>
              <a:rPr b="1" lang="en" sz="12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b="1" sz="12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ctrTitle"/>
          </p:nvPr>
        </p:nvSpPr>
        <p:spPr>
          <a:xfrm>
            <a:off x="311700" y="595975"/>
            <a:ext cx="5343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Round</a:t>
            </a:r>
            <a:endParaRPr/>
          </a:p>
        </p:txBody>
      </p:sp>
      <p:sp>
        <p:nvSpPr>
          <p:cNvPr id="127" name="Google Shape;127;p23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28" name="Google Shape;128;p23"/>
          <p:cNvSpPr txBox="1"/>
          <p:nvPr/>
        </p:nvSpPr>
        <p:spPr>
          <a:xfrm>
            <a:off x="1184150" y="1641350"/>
            <a:ext cx="7530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15 problems, 30 minutes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Numeric answers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 be worked on collaboratively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Prohibited: calculators, phones, communication with anyone outside your team's contestants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ctrTitle"/>
          </p:nvPr>
        </p:nvSpPr>
        <p:spPr>
          <a:xfrm>
            <a:off x="311700" y="595975"/>
            <a:ext cx="7812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Round</a:t>
            </a:r>
            <a:endParaRPr/>
          </a:p>
        </p:txBody>
      </p:sp>
      <p:sp>
        <p:nvSpPr>
          <p:cNvPr id="134" name="Google Shape;134;p24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35" name="Google Shape;135;p24"/>
          <p:cNvSpPr txBox="1"/>
          <p:nvPr/>
        </p:nvSpPr>
        <p:spPr>
          <a:xfrm>
            <a:off x="1184150" y="1641350"/>
            <a:ext cx="7530000" cy="33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 problems, 40 minutes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○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Submissions at 30, 20, 10, and 0 minutes remaining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Problems do not have a single correct answer; your goal is instead to minimize the quantity indicated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 be worked on collaboratively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000"/>
              <a:buFont typeface="Proxima Nova"/>
              <a:buChar char="○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Prohibited: calculators, phones, communication with anyone outside your team's contestants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ctrTitle"/>
          </p:nvPr>
        </p:nvSpPr>
        <p:spPr>
          <a:xfrm>
            <a:off x="311700" y="595975"/>
            <a:ext cx="69075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Round</a:t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2" name="Google Shape;142;p25"/>
          <p:cNvSpPr txBox="1"/>
          <p:nvPr/>
        </p:nvSpPr>
        <p:spPr>
          <a:xfrm>
            <a:off x="1184150" y="1641350"/>
            <a:ext cx="7530000" cy="33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12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problems, 60 minutes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Numeric answers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 be worked on individually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Prohibited: calculators, phones, any communication 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/>
          <p:nvPr>
            <p:ph type="ctrTitle"/>
          </p:nvPr>
        </p:nvSpPr>
        <p:spPr>
          <a:xfrm>
            <a:off x="717800" y="595975"/>
            <a:ext cx="49788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 Round</a:t>
            </a:r>
            <a:endParaRPr/>
          </a:p>
        </p:txBody>
      </p:sp>
      <p:sp>
        <p:nvSpPr>
          <p:cNvPr id="148" name="Google Shape;148;p26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49" name="Google Shape;149;p26"/>
          <p:cNvSpPr txBox="1"/>
          <p:nvPr/>
        </p:nvSpPr>
        <p:spPr>
          <a:xfrm>
            <a:off x="1184150" y="1641350"/>
            <a:ext cx="7530000" cy="33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 questions, 4 rounds per question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Low-stakes, meant to be fun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 be worked on collaboratively among subteams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 txBox="1"/>
          <p:nvPr>
            <p:ph type="ctrTitle"/>
          </p:nvPr>
        </p:nvSpPr>
        <p:spPr>
          <a:xfrm>
            <a:off x="717800" y="595975"/>
            <a:ext cx="69402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 Round - Rules</a:t>
            </a:r>
            <a:endParaRPr/>
          </a:p>
        </p:txBody>
      </p:sp>
      <p:sp>
        <p:nvSpPr>
          <p:cNvPr id="155" name="Google Shape;155;p27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56" name="Google Shape;156;p27"/>
          <p:cNvSpPr txBox="1"/>
          <p:nvPr/>
        </p:nvSpPr>
        <p:spPr>
          <a:xfrm>
            <a:off x="717800" y="1531675"/>
            <a:ext cx="80238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Proxima Nova"/>
              <a:buChar char="●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Your task is to guess a hidden quantity, such as "How tall is the Eiffel Tower"?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25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Proxima Nova"/>
              <a:buChar char="●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In each of the first 3 rounds per question, you will guess an interval, and you want your interval to contain the correct answer.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25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Proxima Nova"/>
              <a:buChar char="●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After each of these rounds, we will give you a hint, that gives you some information about the correct answer, such as "The base measures 410 feet on each side". 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25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Proxima Nova"/>
              <a:buChar char="●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Correct intervals will be graded on the difference between the high and low endpoints of your range. The best correct interval for each round will become a "benchmark" for the next round: all teams must create intervals at least that narrow for all subsequent rounds.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11150" lvl="1" marL="914400" rtl="0" algn="l">
              <a:lnSpc>
                <a:spcPct val="115000"/>
              </a:lnSpc>
              <a:spcBef>
                <a:spcPts val="25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Proxima Nova"/>
              <a:buChar char="○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For the second question, we'll use the ceiling of the ratio instead, since the quantities are larger.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25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Proxima Nova"/>
              <a:buChar char="●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Each team is allowed one incorrect interval (one strike)</a:t>
            </a: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. If you get more than one strike, your team is eliminated. Strikes are public (you will know which other teams got a strike).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250"/>
              </a:spcBef>
              <a:spcAft>
                <a:spcPts val="250"/>
              </a:spcAft>
              <a:buClr>
                <a:schemeClr val="dk2"/>
              </a:buClr>
              <a:buSzPts val="1300"/>
              <a:buFont typeface="Proxima Nova"/>
              <a:buChar char="●"/>
            </a:pP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For the 4th and final round of each question, each team that is still in the game will submit a point estimate: a </a:t>
            </a: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single</a:t>
            </a:r>
            <a:r>
              <a:rPr lang="en" sz="13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number representing your best guess. Closest point estimate wins.</a:t>
            </a:r>
            <a:endParaRPr sz="13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8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UVAMT 2025</a:t>
            </a:r>
            <a:endParaRPr sz="7200"/>
          </a:p>
        </p:txBody>
      </p:sp>
      <p:sp>
        <p:nvSpPr>
          <p:cNvPr id="162" name="Google Shape;162;p28"/>
          <p:cNvSpPr txBox="1"/>
          <p:nvPr>
            <p:ph idx="1" type="subTitle"/>
          </p:nvPr>
        </p:nvSpPr>
        <p:spPr>
          <a:xfrm>
            <a:off x="311700" y="3165827"/>
            <a:ext cx="8520600" cy="1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Closing Ceremony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9"/>
          <p:cNvSpPr txBox="1"/>
          <p:nvPr>
            <p:ph type="ctrTitle"/>
          </p:nvPr>
        </p:nvSpPr>
        <p:spPr>
          <a:xfrm>
            <a:off x="311700" y="595975"/>
            <a:ext cx="4959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Helpers</a:t>
            </a:r>
            <a:endParaRPr/>
          </a:p>
        </p:txBody>
      </p:sp>
      <p:sp>
        <p:nvSpPr>
          <p:cNvPr id="168" name="Google Shape;168;p29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69" name="Google Shape;169;p29"/>
          <p:cNvSpPr txBox="1"/>
          <p:nvPr/>
        </p:nvSpPr>
        <p:spPr>
          <a:xfrm>
            <a:off x="1568200" y="1641350"/>
            <a:ext cx="67482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Core Team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: Mikhail Kornilov, Vincent Trang, Utkarsh Goyal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Student</a:t>
            </a: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Helpers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: Isaac Assink, Nate Bryerton, Brendan Malaugh, Shreyas Mayya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Faculty </a:t>
            </a: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Helpers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: Professor Foldes, Professor Mark 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0"/>
          <p:cNvSpPr txBox="1"/>
          <p:nvPr>
            <p:ph type="ctrTitle"/>
          </p:nvPr>
        </p:nvSpPr>
        <p:spPr>
          <a:xfrm>
            <a:off x="311700" y="595975"/>
            <a:ext cx="44934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sp>
        <p:nvSpPr>
          <p:cNvPr id="175" name="Google Shape;175;p30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76" name="Google Shape;176;p30"/>
          <p:cNvSpPr txBox="1"/>
          <p:nvPr/>
        </p:nvSpPr>
        <p:spPr>
          <a:xfrm>
            <a:off x="1184150" y="1531675"/>
            <a:ext cx="6844200" cy="35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Art Of Problem Solving (AOPS)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Olympiad Training for Individual Study (OTIS)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Russian School of Mathematics (RSM)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Mathdash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Any of us, or our math faculty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Talk to us after the competition!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1"/>
          <p:cNvSpPr txBox="1"/>
          <p:nvPr>
            <p:ph type="ctrTitle"/>
          </p:nvPr>
        </p:nvSpPr>
        <p:spPr>
          <a:xfrm>
            <a:off x="311700" y="595975"/>
            <a:ext cx="72093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Can Math Do?</a:t>
            </a:r>
            <a:endParaRPr/>
          </a:p>
        </p:txBody>
      </p:sp>
      <p:sp>
        <p:nvSpPr>
          <p:cNvPr id="182" name="Google Shape;182;p31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83" name="Google Shape;183;p31"/>
          <p:cNvSpPr txBox="1"/>
          <p:nvPr/>
        </p:nvSpPr>
        <p:spPr>
          <a:xfrm>
            <a:off x="1184150" y="1641350"/>
            <a:ext cx="68442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Research / Professorship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Quantitative Finance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Machine Learning / AI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Tech / Engineering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UVAMT 2025</a:t>
            </a:r>
            <a:endParaRPr sz="7200"/>
          </a:p>
        </p:txBody>
      </p:sp>
      <p:sp>
        <p:nvSpPr>
          <p:cNvPr id="63" name="Google Shape;63;p14"/>
          <p:cNvSpPr txBox="1"/>
          <p:nvPr>
            <p:ph idx="1" type="subTitle"/>
          </p:nvPr>
        </p:nvSpPr>
        <p:spPr>
          <a:xfrm>
            <a:off x="311700" y="3165827"/>
            <a:ext cx="8520600" cy="145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/>
              <a:t>Opening Ceremony</a:t>
            </a:r>
            <a:endParaRPr sz="32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to all!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2"/>
          <p:cNvSpPr txBox="1"/>
          <p:nvPr>
            <p:ph type="ctrTitle"/>
          </p:nvPr>
        </p:nvSpPr>
        <p:spPr>
          <a:xfrm>
            <a:off x="311700" y="595975"/>
            <a:ext cx="29160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Prizes</a:t>
            </a:r>
            <a:endParaRPr/>
          </a:p>
        </p:txBody>
      </p:sp>
      <p:sp>
        <p:nvSpPr>
          <p:cNvPr id="189" name="Google Shape;189;p32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90" name="Google Shape;190;p32"/>
          <p:cNvSpPr txBox="1"/>
          <p:nvPr/>
        </p:nvSpPr>
        <p:spPr>
          <a:xfrm>
            <a:off x="1184150" y="1641350"/>
            <a:ext cx="68442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What we're here for!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3"/>
          <p:cNvSpPr txBox="1"/>
          <p:nvPr>
            <p:ph type="ctrTitle"/>
          </p:nvPr>
        </p:nvSpPr>
        <p:spPr>
          <a:xfrm>
            <a:off x="311700" y="595975"/>
            <a:ext cx="75384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Round</a:t>
            </a:r>
            <a:endParaRPr/>
          </a:p>
        </p:txBody>
      </p:sp>
      <p:sp>
        <p:nvSpPr>
          <p:cNvPr id="196" name="Google Shape;196;p33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 txBox="1"/>
          <p:nvPr>
            <p:ph type="ctrTitle"/>
          </p:nvPr>
        </p:nvSpPr>
        <p:spPr>
          <a:xfrm>
            <a:off x="311700" y="595975"/>
            <a:ext cx="70173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(Q1)</a:t>
            </a:r>
            <a:endParaRPr/>
          </a:p>
        </p:txBody>
      </p:sp>
      <p:sp>
        <p:nvSpPr>
          <p:cNvPr id="202" name="Google Shape;202;p34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3" name="Google Shape;203;p34"/>
          <p:cNvSpPr txBox="1"/>
          <p:nvPr/>
        </p:nvSpPr>
        <p:spPr>
          <a:xfrm>
            <a:off x="1184150" y="1641350"/>
            <a:ext cx="39501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Question 1 winner: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Team 2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Score: 113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4" name="Google Shape;204;p34"/>
          <p:cNvSpPr/>
          <p:nvPr/>
        </p:nvSpPr>
        <p:spPr>
          <a:xfrm>
            <a:off x="4927100" y="1970525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5" name="Google Shape;205;p34"/>
          <p:cNvSpPr/>
          <p:nvPr/>
        </p:nvSpPr>
        <p:spPr>
          <a:xfrm>
            <a:off x="5612900" y="1970525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6" name="Google Shape;206;p34"/>
          <p:cNvSpPr/>
          <p:nvPr/>
        </p:nvSpPr>
        <p:spPr>
          <a:xfrm>
            <a:off x="6298700" y="1970525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7" name="Google Shape;207;p34"/>
          <p:cNvSpPr/>
          <p:nvPr/>
        </p:nvSpPr>
        <p:spPr>
          <a:xfrm>
            <a:off x="6984500" y="1970525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8" name="Google Shape;208;p34"/>
          <p:cNvSpPr/>
          <p:nvPr/>
        </p:nvSpPr>
        <p:spPr>
          <a:xfrm>
            <a:off x="5266952" y="2566409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09" name="Google Shape;209;p34"/>
          <p:cNvSpPr/>
          <p:nvPr/>
        </p:nvSpPr>
        <p:spPr>
          <a:xfrm>
            <a:off x="5952752" y="2566409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0" name="Google Shape;210;p34"/>
          <p:cNvSpPr/>
          <p:nvPr/>
        </p:nvSpPr>
        <p:spPr>
          <a:xfrm>
            <a:off x="6638552" y="2566409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1" name="Google Shape;211;p34"/>
          <p:cNvSpPr/>
          <p:nvPr/>
        </p:nvSpPr>
        <p:spPr>
          <a:xfrm>
            <a:off x="7324352" y="2566409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2" name="Google Shape;212;p34"/>
          <p:cNvSpPr/>
          <p:nvPr/>
        </p:nvSpPr>
        <p:spPr>
          <a:xfrm>
            <a:off x="5606804" y="3162293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3" name="Google Shape;213;p34"/>
          <p:cNvSpPr/>
          <p:nvPr/>
        </p:nvSpPr>
        <p:spPr>
          <a:xfrm>
            <a:off x="6292604" y="3162293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4" name="Google Shape;214;p34"/>
          <p:cNvSpPr/>
          <p:nvPr/>
        </p:nvSpPr>
        <p:spPr>
          <a:xfrm>
            <a:off x="6978404" y="3162293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5" name="Google Shape;215;p34"/>
          <p:cNvSpPr/>
          <p:nvPr/>
        </p:nvSpPr>
        <p:spPr>
          <a:xfrm>
            <a:off x="7664204" y="3162293"/>
            <a:ext cx="672000" cy="672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6" name="Google Shape;216;p34"/>
          <p:cNvSpPr txBox="1"/>
          <p:nvPr/>
        </p:nvSpPr>
        <p:spPr>
          <a:xfrm>
            <a:off x="5057329" y="1984238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7" name="Google Shape;217;p34"/>
          <p:cNvSpPr txBox="1"/>
          <p:nvPr/>
        </p:nvSpPr>
        <p:spPr>
          <a:xfrm>
            <a:off x="5743129" y="1984238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8" name="Google Shape;218;p34"/>
          <p:cNvSpPr txBox="1"/>
          <p:nvPr/>
        </p:nvSpPr>
        <p:spPr>
          <a:xfrm>
            <a:off x="6428929" y="1984238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19" name="Google Shape;219;p34"/>
          <p:cNvSpPr txBox="1"/>
          <p:nvPr/>
        </p:nvSpPr>
        <p:spPr>
          <a:xfrm>
            <a:off x="7114729" y="1984238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0" name="Google Shape;220;p34"/>
          <p:cNvSpPr txBox="1"/>
          <p:nvPr/>
        </p:nvSpPr>
        <p:spPr>
          <a:xfrm>
            <a:off x="5397181" y="25587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1" name="Google Shape;221;p34"/>
          <p:cNvSpPr txBox="1"/>
          <p:nvPr/>
        </p:nvSpPr>
        <p:spPr>
          <a:xfrm>
            <a:off x="6082981" y="25587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2" name="Google Shape;222;p34"/>
          <p:cNvSpPr txBox="1"/>
          <p:nvPr/>
        </p:nvSpPr>
        <p:spPr>
          <a:xfrm>
            <a:off x="6768781" y="25587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3" name="Google Shape;223;p34"/>
          <p:cNvSpPr txBox="1"/>
          <p:nvPr/>
        </p:nvSpPr>
        <p:spPr>
          <a:xfrm>
            <a:off x="7454581" y="25587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4" name="Google Shape;224;p34"/>
          <p:cNvSpPr txBox="1"/>
          <p:nvPr/>
        </p:nvSpPr>
        <p:spPr>
          <a:xfrm>
            <a:off x="5743129" y="31683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5" name="Google Shape;225;p34"/>
          <p:cNvSpPr txBox="1"/>
          <p:nvPr/>
        </p:nvSpPr>
        <p:spPr>
          <a:xfrm>
            <a:off x="6428929" y="31683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6" name="Google Shape;226;p34"/>
          <p:cNvSpPr txBox="1"/>
          <p:nvPr/>
        </p:nvSpPr>
        <p:spPr>
          <a:xfrm>
            <a:off x="7114729" y="31683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5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27" name="Google Shape;227;p34"/>
          <p:cNvSpPr txBox="1"/>
          <p:nvPr/>
        </p:nvSpPr>
        <p:spPr>
          <a:xfrm>
            <a:off x="7800529" y="3168386"/>
            <a:ext cx="420000" cy="5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</a:t>
            </a:r>
            <a:endParaRPr sz="29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5"/>
          <p:cNvSpPr txBox="1"/>
          <p:nvPr>
            <p:ph type="ctrTitle"/>
          </p:nvPr>
        </p:nvSpPr>
        <p:spPr>
          <a:xfrm>
            <a:off x="311700" y="595975"/>
            <a:ext cx="70173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(Q2)</a:t>
            </a:r>
            <a:endParaRPr/>
          </a:p>
        </p:txBody>
      </p:sp>
      <p:sp>
        <p:nvSpPr>
          <p:cNvPr id="233" name="Google Shape;233;p35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34" name="Google Shape;234;p35"/>
          <p:cNvSpPr txBox="1"/>
          <p:nvPr/>
        </p:nvSpPr>
        <p:spPr>
          <a:xfrm>
            <a:off x="1184150" y="1641350"/>
            <a:ext cx="39501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Question 2 winner: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Team 3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Score: 112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235" name="Google Shape;235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950" y="3535725"/>
            <a:ext cx="1095375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93090" y="3488100"/>
            <a:ext cx="657225" cy="62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3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20975" y="3450571"/>
            <a:ext cx="885825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3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6500" y="3483338"/>
            <a:ext cx="962025" cy="63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3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988225" y="3444679"/>
            <a:ext cx="8763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35"/>
          <p:cNvSpPr txBox="1"/>
          <p:nvPr/>
        </p:nvSpPr>
        <p:spPr>
          <a:xfrm>
            <a:off x="731525" y="4165100"/>
            <a:ext cx="42519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   3             5          4             1            2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graphicFrame>
        <p:nvGraphicFramePr>
          <p:cNvPr id="241" name="Google Shape;241;p35"/>
          <p:cNvGraphicFramePr/>
          <p:nvPr/>
        </p:nvGraphicFramePr>
        <p:xfrm>
          <a:off x="5457375" y="1747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{4936D31E-94C4-4014-9BEA-067A9EBC0601}</a:tableStyleId>
              </a:tblPr>
              <a:tblGrid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  <a:gridCol w="382850"/>
              </a:tblGrid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5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666666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300">
                        <a:solidFill>
                          <a:srgbClr val="666666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6"/>
          <p:cNvSpPr txBox="1"/>
          <p:nvPr>
            <p:ph type="ctrTitle"/>
          </p:nvPr>
        </p:nvSpPr>
        <p:spPr>
          <a:xfrm>
            <a:off x="311700" y="595975"/>
            <a:ext cx="70173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(Q3)</a:t>
            </a:r>
            <a:endParaRPr/>
          </a:p>
        </p:txBody>
      </p:sp>
      <p:sp>
        <p:nvSpPr>
          <p:cNvPr id="247" name="Google Shape;247;p36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48" name="Google Shape;248;p36"/>
          <p:cNvSpPr txBox="1"/>
          <p:nvPr/>
        </p:nvSpPr>
        <p:spPr>
          <a:xfrm>
            <a:off x="1184150" y="1641350"/>
            <a:ext cx="39501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Question 3 winner: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Team 2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Score: 13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49" name="Google Shape;249;p36"/>
          <p:cNvSpPr txBox="1"/>
          <p:nvPr/>
        </p:nvSpPr>
        <p:spPr>
          <a:xfrm>
            <a:off x="5271525" y="2025400"/>
            <a:ext cx="3278100" cy="25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p(x) = x^3 - x^2 - 5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x₀ = 3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p(x₀) = 13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p(p(</a:t>
            </a: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x₀</a:t>
            </a: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)) = 2023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Accuracy: 2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Simplicity: 3 + 5 + 3 = 11</a:t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7"/>
          <p:cNvSpPr txBox="1"/>
          <p:nvPr>
            <p:ph type="ctrTitle"/>
          </p:nvPr>
        </p:nvSpPr>
        <p:spPr>
          <a:xfrm>
            <a:off x="531150" y="541125"/>
            <a:ext cx="77715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Optimization (Overall)</a:t>
            </a:r>
            <a:endParaRPr/>
          </a:p>
        </p:txBody>
      </p:sp>
      <p:sp>
        <p:nvSpPr>
          <p:cNvPr id="255" name="Google Shape;255;p37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56" name="Google Shape;256;p37"/>
          <p:cNvSpPr txBox="1"/>
          <p:nvPr/>
        </p:nvSpPr>
        <p:spPr>
          <a:xfrm>
            <a:off x="1184150" y="1641350"/>
            <a:ext cx="6090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Overall Winner: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Team 2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Winners of Q1 and Q3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8"/>
          <p:cNvSpPr txBox="1"/>
          <p:nvPr>
            <p:ph type="ctrTitle"/>
          </p:nvPr>
        </p:nvSpPr>
        <p:spPr>
          <a:xfrm>
            <a:off x="311700" y="595975"/>
            <a:ext cx="50694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Round</a:t>
            </a:r>
            <a:endParaRPr/>
          </a:p>
        </p:txBody>
      </p:sp>
      <p:sp>
        <p:nvSpPr>
          <p:cNvPr id="262" name="Google Shape;262;p38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9"/>
          <p:cNvSpPr txBox="1"/>
          <p:nvPr>
            <p:ph type="ctrTitle"/>
          </p:nvPr>
        </p:nvSpPr>
        <p:spPr>
          <a:xfrm>
            <a:off x="311700" y="595975"/>
            <a:ext cx="50694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Round</a:t>
            </a:r>
            <a:endParaRPr/>
          </a:p>
        </p:txBody>
      </p:sp>
      <p:sp>
        <p:nvSpPr>
          <p:cNvPr id="268" name="Google Shape;268;p39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69" name="Google Shape;269;p39"/>
          <p:cNvSpPr txBox="1"/>
          <p:nvPr/>
        </p:nvSpPr>
        <p:spPr>
          <a:xfrm>
            <a:off x="1184150" y="1641350"/>
            <a:ext cx="72831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Winner: Team 2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Score: 6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Ties broken by sum of individual scores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0"/>
          <p:cNvSpPr txBox="1"/>
          <p:nvPr>
            <p:ph type="ctrTitle"/>
          </p:nvPr>
        </p:nvSpPr>
        <p:spPr>
          <a:xfrm>
            <a:off x="311700" y="595975"/>
            <a:ext cx="6564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Round</a:t>
            </a:r>
            <a:endParaRPr/>
          </a:p>
        </p:txBody>
      </p:sp>
      <p:sp>
        <p:nvSpPr>
          <p:cNvPr id="275" name="Google Shape;275;p40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76" name="Google Shape;276;p40"/>
          <p:cNvSpPr txBox="1"/>
          <p:nvPr/>
        </p:nvSpPr>
        <p:spPr>
          <a:xfrm>
            <a:off x="1211575" y="1778500"/>
            <a:ext cx="7324500" cy="26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There were multiple sets of ties - we will call people up for tiebreakers!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1"/>
          <p:cNvSpPr txBox="1"/>
          <p:nvPr>
            <p:ph type="ctrTitle"/>
          </p:nvPr>
        </p:nvSpPr>
        <p:spPr>
          <a:xfrm>
            <a:off x="311700" y="595975"/>
            <a:ext cx="810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3rd Place Tiebreakers</a:t>
            </a:r>
            <a:endParaRPr/>
          </a:p>
        </p:txBody>
      </p:sp>
      <p:sp>
        <p:nvSpPr>
          <p:cNvPr id="282" name="Google Shape;282;p41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83" name="Google Shape;283;p41"/>
          <p:cNvSpPr txBox="1"/>
          <p:nvPr/>
        </p:nvSpPr>
        <p:spPr>
          <a:xfrm>
            <a:off x="1019550" y="1723650"/>
            <a:ext cx="7393200" cy="29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One question: first to answer correctly wins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○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 submit, you will </a:t>
            </a:r>
            <a:r>
              <a:rPr b="1"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clap</a:t>
            </a: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your hands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2" marL="1371600" rtl="0" algn="l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■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Your answer must be </a:t>
            </a:r>
            <a:r>
              <a:rPr b="1"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boxed</a:t>
            </a: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at this point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000"/>
              <a:buFont typeface="Proxima Nova"/>
              <a:buChar char="○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If your answer incorrectly, you won't be able to submit again unless the other person also answers incorrectly. 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311700" y="595975"/>
            <a:ext cx="69348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Points Of Contact</a:t>
            </a:r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1568200" y="1641350"/>
            <a:ext cx="61995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Core Team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: Mikhail Kornilov, Vincent Trang, Utkarsh Goyal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Our Volunteers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: Isaac Assink, Nate Bryerton, Brendan Malaugh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At least one of us should be at the judges' tables at all times, if needed!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2"/>
          <p:cNvSpPr txBox="1"/>
          <p:nvPr>
            <p:ph type="ctrTitle"/>
          </p:nvPr>
        </p:nvSpPr>
        <p:spPr>
          <a:xfrm>
            <a:off x="311700" y="595975"/>
            <a:ext cx="810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3rd Place Tiebreakers</a:t>
            </a:r>
            <a:endParaRPr/>
          </a:p>
        </p:txBody>
      </p:sp>
      <p:sp>
        <p:nvSpPr>
          <p:cNvPr id="289" name="Google Shape;289;p42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3"/>
          <p:cNvSpPr txBox="1"/>
          <p:nvPr>
            <p:ph type="ctrTitle"/>
          </p:nvPr>
        </p:nvSpPr>
        <p:spPr>
          <a:xfrm>
            <a:off x="311700" y="595975"/>
            <a:ext cx="810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3rd Place Tiebreakers</a:t>
            </a:r>
            <a:endParaRPr/>
          </a:p>
        </p:txBody>
      </p:sp>
      <p:sp>
        <p:nvSpPr>
          <p:cNvPr id="295" name="Google Shape;295;p43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96" name="Google Shape;296;p43"/>
          <p:cNvSpPr txBox="1"/>
          <p:nvPr/>
        </p:nvSpPr>
        <p:spPr>
          <a:xfrm>
            <a:off x="1129275" y="1778500"/>
            <a:ext cx="67209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Let f(x) = ln(ln(ln(ln(x)))), where ln denotes the natural logarithm. Suppose the domain of f(x) is the open interval (a, ∞). Compute a.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4"/>
          <p:cNvSpPr txBox="1"/>
          <p:nvPr>
            <p:ph type="ctrTitle"/>
          </p:nvPr>
        </p:nvSpPr>
        <p:spPr>
          <a:xfrm>
            <a:off x="311700" y="595975"/>
            <a:ext cx="6564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Round</a:t>
            </a:r>
            <a:endParaRPr/>
          </a:p>
        </p:txBody>
      </p:sp>
      <p:sp>
        <p:nvSpPr>
          <p:cNvPr id="302" name="Google Shape;302;p44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03" name="Google Shape;303;p44"/>
          <p:cNvSpPr txBox="1"/>
          <p:nvPr/>
        </p:nvSpPr>
        <p:spPr>
          <a:xfrm>
            <a:off x="1129275" y="1778500"/>
            <a:ext cx="67209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Runner-ups (3rd + 4th place): 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5"/>
          <p:cNvSpPr txBox="1"/>
          <p:nvPr>
            <p:ph type="ctrTitle"/>
          </p:nvPr>
        </p:nvSpPr>
        <p:spPr>
          <a:xfrm>
            <a:off x="311700" y="595975"/>
            <a:ext cx="6564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Round</a:t>
            </a:r>
            <a:endParaRPr/>
          </a:p>
        </p:txBody>
      </p:sp>
      <p:sp>
        <p:nvSpPr>
          <p:cNvPr id="309" name="Google Shape;309;p45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10" name="Google Shape;310;p45"/>
          <p:cNvSpPr txBox="1"/>
          <p:nvPr/>
        </p:nvSpPr>
        <p:spPr>
          <a:xfrm>
            <a:off x="1129275" y="1778500"/>
            <a:ext cx="67209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4th place winner: Michael Znachonok</a:t>
            </a:r>
            <a:b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</a:b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3rd place winner: Daron Chen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6"/>
          <p:cNvSpPr txBox="1"/>
          <p:nvPr>
            <p:ph type="ctrTitle"/>
          </p:nvPr>
        </p:nvSpPr>
        <p:spPr>
          <a:xfrm>
            <a:off x="311700" y="595975"/>
            <a:ext cx="810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1st Place Tiebreakers</a:t>
            </a:r>
            <a:endParaRPr/>
          </a:p>
        </p:txBody>
      </p:sp>
      <p:sp>
        <p:nvSpPr>
          <p:cNvPr id="316" name="Google Shape;316;p46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17" name="Google Shape;317;p46"/>
          <p:cNvSpPr txBox="1"/>
          <p:nvPr/>
        </p:nvSpPr>
        <p:spPr>
          <a:xfrm>
            <a:off x="1019550" y="1723650"/>
            <a:ext cx="7393200" cy="29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One question: first to answer correctly wins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○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 submit, you will </a:t>
            </a:r>
            <a:r>
              <a:rPr b="1"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clap</a:t>
            </a: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your hands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2" marL="1371600" rtl="0" algn="l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■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Your answer must be </a:t>
            </a:r>
            <a:r>
              <a:rPr b="1"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boxed</a:t>
            </a: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at this point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55600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000"/>
              <a:buFont typeface="Proxima Nova"/>
              <a:buChar char="○"/>
            </a:pPr>
            <a:r>
              <a:rPr lang="en"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If your answer incorrectly, you won't be able to submit again unless the other person also answers incorrectly. </a:t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7"/>
          <p:cNvSpPr txBox="1"/>
          <p:nvPr>
            <p:ph type="ctrTitle"/>
          </p:nvPr>
        </p:nvSpPr>
        <p:spPr>
          <a:xfrm>
            <a:off x="311700" y="595975"/>
            <a:ext cx="810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1st Place Tiebreakers</a:t>
            </a:r>
            <a:endParaRPr/>
          </a:p>
        </p:txBody>
      </p:sp>
      <p:sp>
        <p:nvSpPr>
          <p:cNvPr id="323" name="Google Shape;323;p47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24" name="Google Shape;324;p47"/>
          <p:cNvSpPr txBox="1"/>
          <p:nvPr/>
        </p:nvSpPr>
        <p:spPr>
          <a:xfrm>
            <a:off x="1019550" y="1723650"/>
            <a:ext cx="7393200" cy="29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8"/>
          <p:cNvSpPr txBox="1"/>
          <p:nvPr>
            <p:ph type="ctrTitle"/>
          </p:nvPr>
        </p:nvSpPr>
        <p:spPr>
          <a:xfrm>
            <a:off x="621800" y="595975"/>
            <a:ext cx="72282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1st Place Tiebreakers</a:t>
            </a:r>
            <a:endParaRPr/>
          </a:p>
        </p:txBody>
      </p:sp>
      <p:sp>
        <p:nvSpPr>
          <p:cNvPr id="330" name="Google Shape;330;p48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31" name="Google Shape;331;p48"/>
          <p:cNvSpPr txBox="1"/>
          <p:nvPr/>
        </p:nvSpPr>
        <p:spPr>
          <a:xfrm>
            <a:off x="745225" y="1641350"/>
            <a:ext cx="7922400" cy="29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Among 6 people, a fight occurs between two groups. How many possible fights are there?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Each side of the fight must contain at least 1 person.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Not everyone is required to participate.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Two fights are equivalent if everyone's teammates are unchanged across both fights.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9"/>
          <p:cNvSpPr txBox="1"/>
          <p:nvPr>
            <p:ph type="ctrTitle"/>
          </p:nvPr>
        </p:nvSpPr>
        <p:spPr>
          <a:xfrm>
            <a:off x="311700" y="595975"/>
            <a:ext cx="6564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Round</a:t>
            </a:r>
            <a:endParaRPr/>
          </a:p>
        </p:txBody>
      </p:sp>
      <p:sp>
        <p:nvSpPr>
          <p:cNvPr id="337" name="Google Shape;337;p49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38" name="Google Shape;338;p49"/>
          <p:cNvSpPr txBox="1"/>
          <p:nvPr/>
        </p:nvSpPr>
        <p:spPr>
          <a:xfrm>
            <a:off x="1129275" y="1778500"/>
            <a:ext cx="67209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Winners (1st + 2nd place):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0"/>
          <p:cNvSpPr txBox="1"/>
          <p:nvPr>
            <p:ph type="ctrTitle"/>
          </p:nvPr>
        </p:nvSpPr>
        <p:spPr>
          <a:xfrm>
            <a:off x="311700" y="595975"/>
            <a:ext cx="6564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Round</a:t>
            </a:r>
            <a:endParaRPr/>
          </a:p>
        </p:txBody>
      </p:sp>
      <p:sp>
        <p:nvSpPr>
          <p:cNvPr id="344" name="Google Shape;344;p50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5" name="Google Shape;345;p50"/>
          <p:cNvSpPr txBox="1"/>
          <p:nvPr/>
        </p:nvSpPr>
        <p:spPr>
          <a:xfrm>
            <a:off x="1129275" y="1778500"/>
            <a:ext cx="67209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Winner: Nate Paul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Runner-up: Alex Chen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1"/>
          <p:cNvSpPr txBox="1"/>
          <p:nvPr>
            <p:ph type="ctrTitle"/>
          </p:nvPr>
        </p:nvSpPr>
        <p:spPr>
          <a:xfrm>
            <a:off x="311700" y="595975"/>
            <a:ext cx="50010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351" name="Google Shape;351;p51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2" name="Google Shape;352;p51"/>
          <p:cNvSpPr txBox="1"/>
          <p:nvPr/>
        </p:nvSpPr>
        <p:spPr>
          <a:xfrm>
            <a:off x="1129275" y="1778500"/>
            <a:ext cx="67209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Special thanks to our volunteers and our chaperones for making this happen, and to everyone for showing up!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ctrTitle"/>
          </p:nvPr>
        </p:nvSpPr>
        <p:spPr>
          <a:xfrm>
            <a:off x="311700" y="595975"/>
            <a:ext cx="48774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Contestants</a:t>
            </a:r>
            <a:endParaRPr/>
          </a:p>
        </p:txBody>
      </p:sp>
      <p:sp>
        <p:nvSpPr>
          <p:cNvPr id="76" name="Google Shape;76;p16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1184150" y="1641350"/>
            <a:ext cx="65835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17 contestants, 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ranging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from Northern Virginia to Charlottesville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Three teams total (individual registrations were combined into teams)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2"/>
          <p:cNvSpPr txBox="1"/>
          <p:nvPr>
            <p:ph type="ctrTitle"/>
          </p:nvPr>
        </p:nvSpPr>
        <p:spPr>
          <a:xfrm>
            <a:off x="311700" y="595975"/>
            <a:ext cx="5700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Form</a:t>
            </a:r>
            <a:endParaRPr/>
          </a:p>
        </p:txBody>
      </p:sp>
      <p:sp>
        <p:nvSpPr>
          <p:cNvPr id="358" name="Google Shape;358;p52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59" name="Google Shape;359;p52"/>
          <p:cNvSpPr txBox="1"/>
          <p:nvPr/>
        </p:nvSpPr>
        <p:spPr>
          <a:xfrm>
            <a:off x="1129275" y="1778500"/>
            <a:ext cx="3538800" cy="28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Please take a few minutes to fill this out!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360" name="Google Shape;360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7500" y="1949175"/>
            <a:ext cx="2343150" cy="231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ctrTitle"/>
          </p:nvPr>
        </p:nvSpPr>
        <p:spPr>
          <a:xfrm>
            <a:off x="311700" y="595975"/>
            <a:ext cx="42603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Schedule</a:t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1376175" y="1531675"/>
            <a:ext cx="6556200" cy="29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10:30am - Team Round (30 min)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11:15am - Optimization Round (40 min)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11:55am - Lunch (pizza!)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1:10pm - Individual Round (60 min)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2:20pm - Game Round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3:00pm - Awards, Closing Ceremony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ctrTitle"/>
          </p:nvPr>
        </p:nvSpPr>
        <p:spPr>
          <a:xfrm>
            <a:off x="311700" y="595975"/>
            <a:ext cx="32865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Prizes</a:t>
            </a: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1170425" y="1531675"/>
            <a:ext cx="7973700" cy="29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Assorted prizes such as gyroscopes, puzzles, etc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Top 3 individuals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Winning team (optimization + team rounds)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2 prizes per optimization problem (6 prizes total)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Free $500+ class at Blue Ridge Boost for top-ranking Charlottesville contestant!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ctrTitle"/>
          </p:nvPr>
        </p:nvSpPr>
        <p:spPr>
          <a:xfrm>
            <a:off x="311700" y="595975"/>
            <a:ext cx="59337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 Format</a:t>
            </a:r>
            <a:endParaRPr/>
          </a:p>
        </p:txBody>
      </p:sp>
      <p:sp>
        <p:nvSpPr>
          <p:cNvPr id="97" name="Google Shape;97;p19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1376175" y="1531675"/>
            <a:ext cx="7447800" cy="29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Individual and Team: </a:t>
            </a: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numerical answers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We will try to accept all reasonably simplified answers, as long as the numeric value is exact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 + 1/(√2) or 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 + (√2)/2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✅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1" marL="9144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○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1.707 ❌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●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Check your work!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ctrTitle"/>
          </p:nvPr>
        </p:nvSpPr>
        <p:spPr>
          <a:xfrm>
            <a:off x="525775" y="595975"/>
            <a:ext cx="62406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 On Difficulty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731525" y="1531675"/>
            <a:ext cx="8092500" cy="29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Individual and Team: problems are in </a:t>
            </a: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difficulty order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Meant to be challenging - it is </a:t>
            </a:r>
            <a:r>
              <a:rPr b="1"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normal</a:t>
            </a: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to only solve a few problems!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ctrTitle"/>
          </p:nvPr>
        </p:nvSpPr>
        <p:spPr>
          <a:xfrm>
            <a:off x="311700" y="595975"/>
            <a:ext cx="4671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111" name="Google Shape;111;p21"/>
          <p:cNvSpPr/>
          <p:nvPr/>
        </p:nvSpPr>
        <p:spPr>
          <a:xfrm>
            <a:off x="3872475" y="2299725"/>
            <a:ext cx="1508700" cy="836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12" name="Google Shape;112;p21"/>
          <p:cNvSpPr txBox="1"/>
          <p:nvPr/>
        </p:nvSpPr>
        <p:spPr>
          <a:xfrm>
            <a:off x="731525" y="1531675"/>
            <a:ext cx="8092500" cy="29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Let us know if you have any questions - otherwise, good luck!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2400"/>
              <a:buFont typeface="Proxima Nova"/>
              <a:buChar char="-"/>
            </a:pPr>
            <a:r>
              <a:rPr lang="en" sz="24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Team assignments will be shown shortly.</a:t>
            </a:r>
            <a:endParaRPr sz="240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